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Open Sauce Light" panose="020B0604020202020204" charset="-70"/>
      <p:regular r:id="rId16"/>
    </p:embeddedFont>
    <p:embeddedFont>
      <p:font typeface="Open Sauce Light Italics" panose="020B0604020202020204" charset="-70"/>
      <p:regular r:id="rId17"/>
      <p:italic r:id="rId18"/>
    </p:embeddedFont>
    <p:embeddedFont>
      <p:font typeface="Arimo" panose="020B0604020202020204" charset="0"/>
      <p:regular r:id="rId19"/>
    </p:embeddedFont>
    <p:embeddedFont>
      <p:font typeface="Open Sauce Light Bold Italics" panose="020B0604020202020204" charset="-7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Open Sauce SemiBold Bold" panose="020B0604020202020204" charset="-70"/>
      <p:regular r:id="rId26"/>
      <p:bold r:id="rId27"/>
    </p:embeddedFont>
    <p:embeddedFont>
      <p:font typeface="Open Sauce SemiBold Bold Italics" panose="020B0604020202020204" charset="-70"/>
      <p:regular r:id="rId28"/>
      <p:bold r:id="rId29"/>
      <p:italic r:id="rId30"/>
      <p:boldItalic r:id="rId31"/>
    </p:embeddedFont>
    <p:embeddedFont>
      <p:font typeface="Arimo Bold Italics" panose="020B0604020202020204" charset="0"/>
      <p:regular r:id="rId32"/>
      <p:bold r:id="rId33"/>
      <p:italic r:id="rId34"/>
      <p:boldItalic r:id="rId35"/>
    </p:embeddedFont>
    <p:embeddedFont>
      <p:font typeface="Arimo Italics" panose="020B0604020202020204" charset="0"/>
      <p:regular r:id="rId36"/>
      <p: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05" autoAdjust="0"/>
  </p:normalViewPr>
  <p:slideViewPr>
    <p:cSldViewPr>
      <p:cViewPr varScale="1">
        <p:scale>
          <a:sx n="73" d="100"/>
          <a:sy n="73" d="100"/>
        </p:scale>
        <p:origin x="59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viewProps" Target="viewProps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28750" y="2645868"/>
            <a:ext cx="15430500" cy="754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Open Sauce Light"/>
              </a:rPr>
              <a:t>APSILANKYMAS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208613" y="3736338"/>
            <a:ext cx="11870774" cy="2671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79"/>
              </a:lnSpc>
              <a:spcBef>
                <a:spcPct val="0"/>
              </a:spcBef>
            </a:pPr>
            <a:r>
              <a:rPr lang="en-US" sz="7699">
                <a:solidFill>
                  <a:srgbClr val="801515"/>
                </a:solidFill>
                <a:latin typeface="Open Sauce SemiBold Bold"/>
              </a:rPr>
              <a:t>LIETUVOS KULINARINIO PAVELDO MUZIEJUJE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28800" y="8803005"/>
            <a:ext cx="15430500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Open Sauce Light Italics"/>
              </a:rPr>
              <a:t>Vilniaus Abraomo Kulviečio klasikinės gimnazijos dvyliktokai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947702" y="9482785"/>
            <a:ext cx="1192696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00000"/>
                </a:solidFill>
                <a:latin typeface="Open Sauce Light Italics"/>
              </a:rPr>
              <a:t>2022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30462" t="23143" r="21177" b="30177"/>
          <a:stretch>
            <a:fillRect/>
          </a:stretch>
        </p:blipFill>
        <p:spPr>
          <a:xfrm>
            <a:off x="1028700" y="1028700"/>
            <a:ext cx="2479326" cy="319084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4185" y="9263062"/>
            <a:ext cx="16230600" cy="0"/>
          </a:xfrm>
          <a:prstGeom prst="line">
            <a:avLst/>
          </a:prstGeom>
          <a:ln w="28575" cap="flat">
            <a:solidFill>
              <a:srgbClr val="80151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5648" t="10636" r="7022" b="10636"/>
          <a:stretch>
            <a:fillRect/>
          </a:stretch>
        </p:blipFill>
        <p:spPr>
          <a:xfrm>
            <a:off x="1024185" y="2108174"/>
            <a:ext cx="4472098" cy="60706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0005" t="26010" r="5937" b="4523"/>
          <a:stretch>
            <a:fillRect/>
          </a:stretch>
        </p:blipFill>
        <p:spPr>
          <a:xfrm>
            <a:off x="6039208" y="682728"/>
            <a:ext cx="5782543" cy="35840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15093" b="23899"/>
          <a:stretch>
            <a:fillRect/>
          </a:stretch>
        </p:blipFill>
        <p:spPr>
          <a:xfrm>
            <a:off x="6039208" y="4821375"/>
            <a:ext cx="5782543" cy="38870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366913" y="1661664"/>
            <a:ext cx="4887872" cy="651716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4185" y="971550"/>
            <a:ext cx="3048498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Arimo Italics"/>
              </a:rPr>
              <a:t>Penktasis kambarys.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9253538"/>
            <a:ext cx="15803559" cy="290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49"/>
              </a:lnSpc>
              <a:spcBef>
                <a:spcPct val="0"/>
              </a:spcBef>
            </a:pPr>
            <a:r>
              <a:rPr lang="en-US" sz="1678">
                <a:solidFill>
                  <a:srgbClr val="801515"/>
                </a:solidFill>
                <a:latin typeface="Open Sauce Light Bold Italics"/>
              </a:rPr>
              <a:t>Asmeninio archyvo nuotraukos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4185" y="9263062"/>
            <a:ext cx="16230600" cy="0"/>
          </a:xfrm>
          <a:prstGeom prst="line">
            <a:avLst/>
          </a:prstGeom>
          <a:ln w="28575" cap="flat">
            <a:solidFill>
              <a:srgbClr val="80151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6832" t="7335" b="5501"/>
          <a:stretch>
            <a:fillRect/>
          </a:stretch>
        </p:blipFill>
        <p:spPr>
          <a:xfrm>
            <a:off x="6553200" y="3118922"/>
            <a:ext cx="3685287" cy="51498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b="1030"/>
          <a:stretch>
            <a:fillRect/>
          </a:stretch>
        </p:blipFill>
        <p:spPr>
          <a:xfrm>
            <a:off x="980651" y="3207641"/>
            <a:ext cx="3902592" cy="51498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584377" y="3118922"/>
            <a:ext cx="3862362" cy="514981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9253538"/>
            <a:ext cx="15803559" cy="290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49"/>
              </a:lnSpc>
              <a:spcBef>
                <a:spcPct val="0"/>
              </a:spcBef>
            </a:pPr>
            <a:r>
              <a:rPr lang="en-US" sz="1678">
                <a:solidFill>
                  <a:srgbClr val="801515"/>
                </a:solidFill>
                <a:latin typeface="Open Sauce Light Bold Italics"/>
              </a:rPr>
              <a:t>Asmeninio archyvo nuotraukos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4185" y="971550"/>
            <a:ext cx="3048498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Arimo Italics"/>
              </a:rPr>
              <a:t>Penktasis kambarys.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835686"/>
            <a:ext cx="10590511" cy="83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Arimo"/>
              </a:rPr>
              <a:t>Per rankas keliavo puodelis, pagamintas iš ryžių porceliano.</a:t>
            </a:r>
          </a:p>
          <a:p>
            <a:pPr marL="0" lvl="0" indent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Arimo"/>
              </a:rPr>
              <a:t>Vieno puodelio ir lėkštutės komplektas kainuoja 5 tūkstančius eurų.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4185" y="9263062"/>
            <a:ext cx="16230600" cy="0"/>
          </a:xfrm>
          <a:prstGeom prst="line">
            <a:avLst/>
          </a:prstGeom>
          <a:ln w="28575" cap="flat">
            <a:solidFill>
              <a:srgbClr val="80151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289981" y="1833631"/>
            <a:ext cx="4964804" cy="66197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b="7335"/>
          <a:stretch>
            <a:fillRect/>
          </a:stretch>
        </p:blipFill>
        <p:spPr>
          <a:xfrm>
            <a:off x="1028700" y="1833631"/>
            <a:ext cx="5357817" cy="66197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11962" b="15635"/>
          <a:stretch>
            <a:fillRect/>
          </a:stretch>
        </p:blipFill>
        <p:spPr>
          <a:xfrm>
            <a:off x="7152800" y="2351133"/>
            <a:ext cx="4370898" cy="558473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9253538"/>
            <a:ext cx="15803559" cy="290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49"/>
              </a:lnSpc>
              <a:spcBef>
                <a:spcPct val="0"/>
              </a:spcBef>
            </a:pPr>
            <a:r>
              <a:rPr lang="en-US" sz="1678">
                <a:solidFill>
                  <a:srgbClr val="801515"/>
                </a:solidFill>
                <a:latin typeface="Open Sauce Light Bold Italics"/>
              </a:rPr>
              <a:t>Asmeninio archyvo nuotraukos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4185" y="971550"/>
            <a:ext cx="3048498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Arimo Italics"/>
              </a:rPr>
              <a:t>Šeštasis kambarys.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4185" y="9263062"/>
            <a:ext cx="16230600" cy="0"/>
          </a:xfrm>
          <a:prstGeom prst="line">
            <a:avLst/>
          </a:prstGeom>
          <a:ln w="28575" cap="flat">
            <a:solidFill>
              <a:srgbClr val="80151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2306142"/>
            <a:ext cx="4256037" cy="56747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4401" t="31541" b="9902"/>
          <a:stretch>
            <a:fillRect/>
          </a:stretch>
        </p:blipFill>
        <p:spPr>
          <a:xfrm>
            <a:off x="5447812" y="2124887"/>
            <a:ext cx="7392376" cy="60372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7335" b="9840"/>
          <a:stretch>
            <a:fillRect/>
          </a:stretch>
        </p:blipFill>
        <p:spPr>
          <a:xfrm>
            <a:off x="13002113" y="2276552"/>
            <a:ext cx="4419918" cy="573389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9253538"/>
            <a:ext cx="15803559" cy="290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49"/>
              </a:lnSpc>
              <a:spcBef>
                <a:spcPct val="0"/>
              </a:spcBef>
            </a:pPr>
            <a:r>
              <a:rPr lang="en-US" sz="1678">
                <a:solidFill>
                  <a:srgbClr val="801515"/>
                </a:solidFill>
                <a:latin typeface="Open Sauce Light Bold Italics"/>
              </a:rPr>
              <a:t>Asmeninio archyvo nuotraukos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4185" y="971550"/>
            <a:ext cx="10590511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Arimo"/>
              </a:rPr>
              <a:t>Pažintį baigėme padėkomis ir pasirašymais svečių knygoje.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676400" y="3009900"/>
            <a:ext cx="14925144" cy="2671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79"/>
              </a:lnSpc>
              <a:spcBef>
                <a:spcPct val="0"/>
              </a:spcBef>
            </a:pPr>
            <a:r>
              <a:rPr lang="en-US" sz="7699" dirty="0">
                <a:solidFill>
                  <a:srgbClr val="801515"/>
                </a:solidFill>
                <a:latin typeface="Open Sauce SemiBold Bold Italics"/>
              </a:rPr>
              <a:t>DĖKOJAME UŽ IŠVYKĄ IR PAŽINTĮ!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67000" y="2616787"/>
            <a:ext cx="4682960" cy="62439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30479" y="2597738"/>
            <a:ext cx="4682960" cy="624394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782273"/>
            <a:ext cx="16230600" cy="1253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Arimo"/>
              </a:rPr>
              <a:t>Dvyliktokus nuo pat pradžių šiltai priėmė muziejaus įkūrėjas, kolekcionierius </a:t>
            </a:r>
            <a:r>
              <a:rPr lang="en-US" sz="2400">
                <a:solidFill>
                  <a:srgbClr val="801515"/>
                </a:solidFill>
                <a:latin typeface="Arimo Bold Italics"/>
              </a:rPr>
              <a:t>Vaclovas Kontrauskas.</a:t>
            </a:r>
          </a:p>
          <a:p>
            <a:pPr>
              <a:lnSpc>
                <a:spcPts val="3359"/>
              </a:lnSpc>
            </a:pPr>
            <a:endParaRPr lang="en-US" sz="2400">
              <a:solidFill>
                <a:srgbClr val="801515"/>
              </a:solidFill>
              <a:latin typeface="Arimo Bold Italics"/>
            </a:endParaRPr>
          </a:p>
          <a:p>
            <a:pPr marL="0" lvl="0" indent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Arimo"/>
              </a:rPr>
              <a:t>Nors muziejus atidarytas 2015 metais per muziejų dieną, viskas prasidėjo kur kas anksčiau - 1989 metais. </a:t>
            </a:r>
          </a:p>
        </p:txBody>
      </p:sp>
      <p:sp>
        <p:nvSpPr>
          <p:cNvPr id="6" name="AutoShape 6"/>
          <p:cNvSpPr/>
          <p:nvPr/>
        </p:nvSpPr>
        <p:spPr>
          <a:xfrm>
            <a:off x="1024185" y="9263062"/>
            <a:ext cx="16230600" cy="0"/>
          </a:xfrm>
          <a:prstGeom prst="line">
            <a:avLst/>
          </a:prstGeom>
          <a:ln w="28575" cap="flat">
            <a:solidFill>
              <a:srgbClr val="80151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1028700" y="9253538"/>
            <a:ext cx="15803559" cy="290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49"/>
              </a:lnSpc>
              <a:spcBef>
                <a:spcPct val="0"/>
              </a:spcBef>
            </a:pPr>
            <a:r>
              <a:rPr lang="en-US" sz="1678">
                <a:solidFill>
                  <a:srgbClr val="801515"/>
                </a:solidFill>
                <a:latin typeface="Open Sauce Light Bold Italics"/>
              </a:rPr>
              <a:t>Asmeninio archyvo nuotraukos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846161" y="8931766"/>
            <a:ext cx="7186176" cy="231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929"/>
              </a:lnSpc>
              <a:spcBef>
                <a:spcPct val="0"/>
              </a:spcBef>
            </a:pPr>
            <a:r>
              <a:rPr lang="en-US" sz="1378">
                <a:solidFill>
                  <a:srgbClr val="000000"/>
                </a:solidFill>
                <a:latin typeface="Open Sauce Light"/>
              </a:rPr>
              <a:t>Tolumoje: Mykolo Saukos skulptūra </a:t>
            </a:r>
            <a:r>
              <a:rPr lang="en-US" sz="1378">
                <a:solidFill>
                  <a:srgbClr val="000000"/>
                </a:solidFill>
                <a:latin typeface="Open Sauce Light Bold Italics"/>
              </a:rPr>
              <a:t>Boba,</a:t>
            </a:r>
            <a:r>
              <a:rPr lang="en-US" sz="1378">
                <a:solidFill>
                  <a:srgbClr val="000000"/>
                </a:solidFill>
                <a:latin typeface="Open Sauce Light"/>
              </a:rPr>
              <a:t> puošianti vidinį muziejaus kiemelį.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807" b="4569"/>
          <a:stretch>
            <a:fillRect/>
          </a:stretch>
        </p:blipFill>
        <p:spPr>
          <a:xfrm>
            <a:off x="1028700" y="2249230"/>
            <a:ext cx="4915617" cy="65705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4423" b="8653"/>
          <a:stretch>
            <a:fillRect/>
          </a:stretch>
        </p:blipFill>
        <p:spPr>
          <a:xfrm>
            <a:off x="6413935" y="2249230"/>
            <a:ext cx="4616672" cy="65705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500225" y="2797247"/>
            <a:ext cx="5754560" cy="431592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4185" y="971550"/>
            <a:ext cx="16230600" cy="83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Arimo"/>
              </a:rPr>
              <a:t>Dvyliktokus visų pirma pasitiko erdvė, nukrauta spintomis, pilnomis pipirinių ir įvairiausių kitų indų. Jie taip pat turėjo progą susipažinti su kulinarinėmis knygomis iš Ukrainos. </a:t>
            </a:r>
          </a:p>
        </p:txBody>
      </p:sp>
      <p:sp>
        <p:nvSpPr>
          <p:cNvPr id="6" name="AutoShape 6"/>
          <p:cNvSpPr/>
          <p:nvPr/>
        </p:nvSpPr>
        <p:spPr>
          <a:xfrm>
            <a:off x="1024185" y="9263062"/>
            <a:ext cx="16230600" cy="0"/>
          </a:xfrm>
          <a:prstGeom prst="line">
            <a:avLst/>
          </a:prstGeom>
          <a:ln w="28575" cap="flat">
            <a:solidFill>
              <a:srgbClr val="80151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1028700" y="9253538"/>
            <a:ext cx="15803559" cy="290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49"/>
              </a:lnSpc>
              <a:spcBef>
                <a:spcPct val="0"/>
              </a:spcBef>
            </a:pPr>
            <a:r>
              <a:rPr lang="en-US" sz="1678">
                <a:solidFill>
                  <a:srgbClr val="801515"/>
                </a:solidFill>
                <a:latin typeface="Open Sauce Light Bold Italics"/>
              </a:rPr>
              <a:t>Asmeninio archyvo nuotraukos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576" t="18034" r="29807" b="7932"/>
          <a:stretch>
            <a:fillRect/>
          </a:stretch>
        </p:blipFill>
        <p:spPr>
          <a:xfrm>
            <a:off x="1028700" y="1658942"/>
            <a:ext cx="4208959" cy="69691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rcRect l="49415" t="7348" r="3925"/>
          <a:stretch/>
        </p:blipFill>
        <p:spPr>
          <a:xfrm>
            <a:off x="11608354" y="1052013"/>
            <a:ext cx="2861481" cy="757604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196262" y="4697730"/>
            <a:ext cx="4453489" cy="83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Arimo"/>
              </a:rPr>
              <a:t>Mokinius ypač džiugino muziejuje esančios skulptūros.</a:t>
            </a:r>
          </a:p>
        </p:txBody>
      </p:sp>
      <p:sp>
        <p:nvSpPr>
          <p:cNvPr id="5" name="AutoShape 5"/>
          <p:cNvSpPr/>
          <p:nvPr/>
        </p:nvSpPr>
        <p:spPr>
          <a:xfrm>
            <a:off x="1024185" y="9263062"/>
            <a:ext cx="16230600" cy="0"/>
          </a:xfrm>
          <a:prstGeom prst="line">
            <a:avLst/>
          </a:prstGeom>
          <a:ln w="28575" cap="flat">
            <a:solidFill>
              <a:srgbClr val="80151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1028700" y="9253538"/>
            <a:ext cx="15803559" cy="290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49"/>
              </a:lnSpc>
              <a:spcBef>
                <a:spcPct val="0"/>
              </a:spcBef>
            </a:pPr>
            <a:r>
              <a:rPr lang="en-US" sz="1678">
                <a:solidFill>
                  <a:srgbClr val="801515"/>
                </a:solidFill>
                <a:latin typeface="Open Sauce Light Bold Italics"/>
              </a:rPr>
              <a:t>Asmeninio archyvo nuotraukos</a:t>
            </a:r>
          </a:p>
        </p:txBody>
      </p:sp>
      <p:sp>
        <p:nvSpPr>
          <p:cNvPr id="7" name="AutoShape 7"/>
          <p:cNvSpPr/>
          <p:nvPr/>
        </p:nvSpPr>
        <p:spPr>
          <a:xfrm>
            <a:off x="5817179" y="5953276"/>
            <a:ext cx="4226890" cy="0"/>
          </a:xfrm>
          <a:prstGeom prst="line">
            <a:avLst/>
          </a:prstGeom>
          <a:ln w="28575" cap="flat">
            <a:solidFill>
              <a:srgbClr val="801515"/>
            </a:solidFill>
            <a:prstDash val="solid"/>
            <a:headEnd type="triangle" w="lg" len="med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-10800000">
            <a:off x="6817034" y="4289446"/>
            <a:ext cx="4226890" cy="0"/>
          </a:xfrm>
          <a:prstGeom prst="line">
            <a:avLst/>
          </a:prstGeom>
          <a:ln w="28575" cap="flat">
            <a:solidFill>
              <a:srgbClr val="801515"/>
            </a:solidFill>
            <a:prstDash val="solid"/>
            <a:headEnd type="triangle" w="lg" len="med"/>
            <a:tailEnd type="none" w="sm" len="sm"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4185" y="1844514"/>
            <a:ext cx="4796406" cy="63952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5887" r="1702" b="16643"/>
          <a:stretch>
            <a:fillRect/>
          </a:stretch>
        </p:blipFill>
        <p:spPr>
          <a:xfrm>
            <a:off x="11296257" y="722958"/>
            <a:ext cx="5958528" cy="3067338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024185" y="9263062"/>
            <a:ext cx="16230600" cy="0"/>
          </a:xfrm>
          <a:prstGeom prst="line">
            <a:avLst/>
          </a:prstGeom>
          <a:ln w="28575" cap="flat">
            <a:solidFill>
              <a:srgbClr val="80151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28618" y="1844514"/>
            <a:ext cx="4796406" cy="63952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16683" t="8531" r="15702" b="17297"/>
          <a:stretch>
            <a:fillRect/>
          </a:stretch>
        </p:blipFill>
        <p:spPr>
          <a:xfrm>
            <a:off x="11033052" y="4257021"/>
            <a:ext cx="3105313" cy="45419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13739" t="22081" r="7568" b="32044"/>
          <a:stretch>
            <a:fillRect/>
          </a:stretch>
        </p:blipFill>
        <p:spPr>
          <a:xfrm>
            <a:off x="14275521" y="5042119"/>
            <a:ext cx="3823354" cy="297177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9253538"/>
            <a:ext cx="15803559" cy="290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49"/>
              </a:lnSpc>
              <a:spcBef>
                <a:spcPct val="0"/>
              </a:spcBef>
            </a:pPr>
            <a:r>
              <a:rPr lang="en-US" sz="1678">
                <a:solidFill>
                  <a:srgbClr val="801515"/>
                </a:solidFill>
                <a:latin typeface="Open Sauce Light Bold Italics"/>
              </a:rPr>
              <a:t>Asmeninio archyvo nuotraukos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4185" y="971550"/>
            <a:ext cx="2765153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Arimo Italics"/>
              </a:rPr>
              <a:t>Pirmasis kambarys.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8804" b="5213"/>
          <a:stretch>
            <a:fillRect/>
          </a:stretch>
        </p:blipFill>
        <p:spPr>
          <a:xfrm>
            <a:off x="1024185" y="1670462"/>
            <a:ext cx="5274041" cy="7308978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4185" y="9263062"/>
            <a:ext cx="16230600" cy="0"/>
          </a:xfrm>
          <a:prstGeom prst="line">
            <a:avLst/>
          </a:prstGeom>
          <a:ln w="28575" cap="flat">
            <a:solidFill>
              <a:srgbClr val="80151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5755" t="10426" r="6614" b="10773"/>
          <a:stretch>
            <a:fillRect/>
          </a:stretch>
        </p:blipFill>
        <p:spPr>
          <a:xfrm rot="-5400000">
            <a:off x="7222687" y="2878853"/>
            <a:ext cx="3328930" cy="45054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t="3678" b="8245"/>
          <a:stretch>
            <a:fillRect/>
          </a:stretch>
        </p:blipFill>
        <p:spPr>
          <a:xfrm>
            <a:off x="11476078" y="1670462"/>
            <a:ext cx="5783222" cy="679153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4185" y="792480"/>
            <a:ext cx="2765153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Arimo Italics"/>
              </a:rPr>
              <a:t>Antrasis kambarys.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9253538"/>
            <a:ext cx="15803559" cy="290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49"/>
              </a:lnSpc>
              <a:spcBef>
                <a:spcPct val="0"/>
              </a:spcBef>
            </a:pPr>
            <a:r>
              <a:rPr lang="en-US" sz="1678">
                <a:solidFill>
                  <a:srgbClr val="801515"/>
                </a:solidFill>
                <a:latin typeface="Open Sauce Light Bold Italics"/>
              </a:rPr>
              <a:t>Asmeninio archyvo nuotraukos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33753" y="8732398"/>
            <a:ext cx="7186176" cy="231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929"/>
              </a:lnSpc>
              <a:spcBef>
                <a:spcPct val="0"/>
              </a:spcBef>
            </a:pPr>
            <a:r>
              <a:rPr lang="en-US" sz="1378">
                <a:solidFill>
                  <a:srgbClr val="000000"/>
                </a:solidFill>
                <a:latin typeface="Open Sauce Light"/>
              </a:rPr>
              <a:t>Žemėlapis, kuriame pažymėtos visos smuklės ir karčemos.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1160145"/>
            <a:ext cx="2765153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801515"/>
                </a:solidFill>
                <a:latin typeface="Arimo Bold Italics"/>
              </a:rPr>
              <a:t>I dalis.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4185" y="9263062"/>
            <a:ext cx="16230600" cy="0"/>
          </a:xfrm>
          <a:prstGeom prst="line">
            <a:avLst/>
          </a:prstGeom>
          <a:ln w="28575" cap="flat">
            <a:solidFill>
              <a:srgbClr val="80151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r="6907"/>
          <a:stretch>
            <a:fillRect/>
          </a:stretch>
        </p:blipFill>
        <p:spPr>
          <a:xfrm>
            <a:off x="1028700" y="2032104"/>
            <a:ext cx="4695183" cy="67247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7145" t="15639" r="18535" b="18767"/>
          <a:stretch>
            <a:fillRect/>
          </a:stretch>
        </p:blipFill>
        <p:spPr>
          <a:xfrm rot="-5400000">
            <a:off x="6707166" y="1332724"/>
            <a:ext cx="3888138" cy="52868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21125" t="3467" r="22696" b="32330"/>
          <a:stretch>
            <a:fillRect/>
          </a:stretch>
        </p:blipFill>
        <p:spPr>
          <a:xfrm>
            <a:off x="13525021" y="2200709"/>
            <a:ext cx="3433733" cy="5232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22130" t="12373" r="27764" b="8148"/>
          <a:stretch>
            <a:fillRect/>
          </a:stretch>
        </p:blipFill>
        <p:spPr>
          <a:xfrm rot="-5400000">
            <a:off x="7401369" y="4863550"/>
            <a:ext cx="2499731" cy="5286896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1498415" y="8663758"/>
            <a:ext cx="776805" cy="0"/>
          </a:xfrm>
          <a:prstGeom prst="line">
            <a:avLst/>
          </a:prstGeom>
          <a:ln w="28575" cap="flat">
            <a:solidFill>
              <a:srgbClr val="801515"/>
            </a:solidFill>
            <a:prstDash val="solid"/>
            <a:headEnd type="triangle" w="lg" len="med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11498415" y="5783024"/>
            <a:ext cx="776805" cy="0"/>
          </a:xfrm>
          <a:prstGeom prst="line">
            <a:avLst/>
          </a:prstGeom>
          <a:ln w="28575" cap="flat">
            <a:solidFill>
              <a:srgbClr val="801515"/>
            </a:solidFill>
            <a:prstDash val="solid"/>
            <a:headEnd type="triangle" w="lg" len="med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5400000">
            <a:off x="13725387" y="8013788"/>
            <a:ext cx="649895" cy="0"/>
          </a:xfrm>
          <a:prstGeom prst="line">
            <a:avLst/>
          </a:prstGeom>
          <a:ln w="28575" cap="flat">
            <a:solidFill>
              <a:srgbClr val="801515"/>
            </a:solidFill>
            <a:prstDash val="solid"/>
            <a:headEnd type="triangle" w="lg" len="med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1024185" y="792480"/>
            <a:ext cx="2765153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Arimo Italics"/>
              </a:rPr>
              <a:t>Antrasis kambarys.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1160145"/>
            <a:ext cx="2765153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801515"/>
                </a:solidFill>
                <a:latin typeface="Arimo Bold Italics"/>
              </a:rPr>
              <a:t>II dalis.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9253538"/>
            <a:ext cx="15803559" cy="290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49"/>
              </a:lnSpc>
              <a:spcBef>
                <a:spcPct val="0"/>
              </a:spcBef>
            </a:pPr>
            <a:r>
              <a:rPr lang="en-US" sz="1678">
                <a:solidFill>
                  <a:srgbClr val="801515"/>
                </a:solidFill>
                <a:latin typeface="Open Sauce Light Bold Italics"/>
              </a:rPr>
              <a:t>Asmeninio archyvo nuotraukos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580433" y="6455643"/>
            <a:ext cx="1658839" cy="1897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898989"/>
                </a:solidFill>
                <a:latin typeface="Arimo Italics"/>
              </a:rPr>
              <a:t>Daugiau detalių apie indus, ruoštus karalienės Elžbietos II vizitui Lietuvoje.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580433" y="4356831"/>
            <a:ext cx="1658839" cy="1268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898989"/>
                </a:solidFill>
                <a:latin typeface="Arimo Italics"/>
              </a:rPr>
              <a:t>Šventinio koncerto Prezidentūroje programa.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264647" y="7532921"/>
            <a:ext cx="2904413" cy="1583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898989"/>
                </a:solidFill>
                <a:latin typeface="Arimo Italics"/>
              </a:rPr>
              <a:t>V. Kontrauskui skirtas Belgijos Karalystės valstybinis apdovanojimas -  Leopoldo II-ojo ordino Karininko kryžius.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86" t="18546" r="2131" b="17906"/>
          <a:stretch>
            <a:fillRect/>
          </a:stretch>
        </p:blipFill>
        <p:spPr>
          <a:xfrm rot="-5400000">
            <a:off x="1802910" y="1989848"/>
            <a:ext cx="6196988" cy="548768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4185" y="9263062"/>
            <a:ext cx="16230600" cy="0"/>
          </a:xfrm>
          <a:prstGeom prst="line">
            <a:avLst/>
          </a:prstGeom>
          <a:ln w="28575" cap="flat">
            <a:solidFill>
              <a:srgbClr val="80151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1024185" y="9253538"/>
            <a:ext cx="15803559" cy="290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49"/>
              </a:lnSpc>
              <a:spcBef>
                <a:spcPct val="0"/>
              </a:spcBef>
            </a:pPr>
            <a:r>
              <a:rPr lang="en-US" sz="1678">
                <a:solidFill>
                  <a:srgbClr val="801515"/>
                </a:solidFill>
                <a:latin typeface="Open Sauce Light Bold Italics"/>
              </a:rPr>
              <a:t>Asmeninio archyvo nuotraukos</a:t>
            </a:r>
          </a:p>
        </p:txBody>
      </p:sp>
      <p:sp>
        <p:nvSpPr>
          <p:cNvPr id="5" name="AutoShape 5"/>
          <p:cNvSpPr/>
          <p:nvPr/>
        </p:nvSpPr>
        <p:spPr>
          <a:xfrm rot="-5398553">
            <a:off x="4796287" y="5145881"/>
            <a:ext cx="8262938" cy="0"/>
          </a:xfrm>
          <a:prstGeom prst="line">
            <a:avLst/>
          </a:prstGeom>
          <a:ln w="28575" cap="flat">
            <a:solidFill>
              <a:srgbClr val="80151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30986" t="25694" r="22323" b="31668"/>
          <a:stretch>
            <a:fillRect/>
          </a:stretch>
        </p:blipFill>
        <p:spPr>
          <a:xfrm>
            <a:off x="10925747" y="1512832"/>
            <a:ext cx="5190043" cy="631935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4185" y="971550"/>
            <a:ext cx="2765153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Arimo Italics"/>
              </a:rPr>
              <a:t>Trečiasis kambarys.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675341" y="7951246"/>
            <a:ext cx="2452127" cy="231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29"/>
              </a:lnSpc>
              <a:spcBef>
                <a:spcPct val="0"/>
              </a:spcBef>
            </a:pPr>
            <a:r>
              <a:rPr lang="en-US" sz="1378">
                <a:solidFill>
                  <a:srgbClr val="000000"/>
                </a:solidFill>
                <a:latin typeface="Open Sauce Light Bold Italics"/>
              </a:rPr>
              <a:t>Čia - Radvilų dvaro meniu.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57563" y="8301999"/>
            <a:ext cx="5487683" cy="707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29"/>
              </a:lnSpc>
              <a:spcBef>
                <a:spcPct val="0"/>
              </a:spcBef>
            </a:pPr>
            <a:r>
              <a:rPr lang="en-US" sz="1378">
                <a:solidFill>
                  <a:srgbClr val="494F56"/>
                </a:solidFill>
                <a:latin typeface="Open Sauce Light Italics"/>
              </a:rPr>
              <a:t>Dvyliktokai sužinojo, kiek daug buvo ruošiama vienam valdovui. Nesuvalgytas maistas niekada nebuvo išmetamas. Keliavo jis per bajorų, tarnų, vargšų lėkštes. Maistas - Dievo dovana.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776927" y="7951246"/>
            <a:ext cx="5487683" cy="231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29"/>
              </a:lnSpc>
              <a:spcBef>
                <a:spcPct val="0"/>
              </a:spcBef>
            </a:pPr>
            <a:r>
              <a:rPr lang="en-US" sz="1378">
                <a:solidFill>
                  <a:srgbClr val="494F56"/>
                </a:solidFill>
                <a:latin typeface="Open Sauce Light"/>
              </a:rPr>
              <a:t>Vidas Kranauskas - Šv. Rokas (2007).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4185" y="9263062"/>
            <a:ext cx="16230600" cy="0"/>
          </a:xfrm>
          <a:prstGeom prst="line">
            <a:avLst/>
          </a:prstGeom>
          <a:ln w="28575" cap="flat">
            <a:solidFill>
              <a:srgbClr val="80151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4364" b="3006"/>
          <a:stretch>
            <a:fillRect/>
          </a:stretch>
        </p:blipFill>
        <p:spPr>
          <a:xfrm>
            <a:off x="1028700" y="1777432"/>
            <a:ext cx="4969320" cy="54748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4892" t="146" r="2859" b="5296"/>
          <a:stretch>
            <a:fillRect/>
          </a:stretch>
        </p:blipFill>
        <p:spPr>
          <a:xfrm rot="5400000">
            <a:off x="10631313" y="1894520"/>
            <a:ext cx="7489291" cy="57576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11580" r="12916" b="32068"/>
          <a:stretch>
            <a:fillRect/>
          </a:stretch>
        </p:blipFill>
        <p:spPr>
          <a:xfrm>
            <a:off x="1024185" y="5676344"/>
            <a:ext cx="2368790" cy="28416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6061" b="6437"/>
          <a:stretch>
            <a:fillRect/>
          </a:stretch>
        </p:blipFill>
        <p:spPr>
          <a:xfrm>
            <a:off x="6602965" y="5143500"/>
            <a:ext cx="2541035" cy="3374491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9432362" y="8400533"/>
            <a:ext cx="776805" cy="0"/>
          </a:xfrm>
          <a:prstGeom prst="line">
            <a:avLst/>
          </a:prstGeom>
          <a:ln w="28575" cap="flat">
            <a:solidFill>
              <a:srgbClr val="801515"/>
            </a:solidFill>
            <a:prstDash val="solid"/>
            <a:headEnd type="triangle" w="lg" len="med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5400000">
            <a:off x="9179387" y="5517615"/>
            <a:ext cx="776805" cy="0"/>
          </a:xfrm>
          <a:prstGeom prst="line">
            <a:avLst/>
          </a:prstGeom>
          <a:ln w="28575" cap="flat">
            <a:solidFill>
              <a:srgbClr val="801515"/>
            </a:solidFill>
            <a:prstDash val="solid"/>
            <a:headEnd type="triangle" w="lg" len="med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3360" y="8400533"/>
            <a:ext cx="776805" cy="0"/>
          </a:xfrm>
          <a:prstGeom prst="line">
            <a:avLst/>
          </a:prstGeom>
          <a:ln w="28575" cap="flat">
            <a:solidFill>
              <a:srgbClr val="801515"/>
            </a:solidFill>
            <a:prstDash val="solid"/>
            <a:headEnd type="triangle" w="lg" len="med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l="6061" t="35943" b="4496"/>
          <a:stretch>
            <a:fillRect/>
          </a:stretch>
        </p:blipFill>
        <p:spPr>
          <a:xfrm>
            <a:off x="6752083" y="1028700"/>
            <a:ext cx="4356793" cy="368319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24185" y="971550"/>
            <a:ext cx="3048498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Arimo Italics"/>
              </a:rPr>
              <a:t>Ketvirtasis kambarys.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9253538"/>
            <a:ext cx="15803559" cy="290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49"/>
              </a:lnSpc>
              <a:spcBef>
                <a:spcPct val="0"/>
              </a:spcBef>
            </a:pPr>
            <a:r>
              <a:rPr lang="en-US" sz="1678">
                <a:solidFill>
                  <a:srgbClr val="801515"/>
                </a:solidFill>
                <a:latin typeface="Open Sauce Light Bold Italics"/>
              </a:rPr>
              <a:t>Asmeninio archyvo nuotraukos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567789" y="7564110"/>
            <a:ext cx="1658839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898989"/>
                </a:solidFill>
                <a:latin typeface="Arimo Italics"/>
              </a:rPr>
              <a:t>Tualetinis staliukas.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710186" y="5280225"/>
            <a:ext cx="1658839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898989"/>
                </a:solidFill>
                <a:latin typeface="Arimo Italics"/>
              </a:rPr>
              <a:t>Angliškas baras.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856000" y="8460841"/>
            <a:ext cx="1658839" cy="32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898989"/>
                </a:solidFill>
                <a:latin typeface="Arimo"/>
              </a:rPr>
              <a:t>Fizharmonija.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09603" y="7585627"/>
            <a:ext cx="3278936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898989"/>
                </a:solidFill>
                <a:latin typeface="Arimo"/>
              </a:rPr>
              <a:t>Vilniaus skalbykloje naudota žydro šilko skiautelė.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292</Words>
  <Application>Microsoft Office PowerPoint</Application>
  <PresentationFormat>Pasirinktinai</PresentationFormat>
  <Paragraphs>47</Paragraphs>
  <Slides>14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10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14</vt:i4>
      </vt:variant>
    </vt:vector>
  </HeadingPairs>
  <TitlesOfParts>
    <vt:vector size="25" baseType="lpstr">
      <vt:lpstr>Open Sauce Light</vt:lpstr>
      <vt:lpstr>Open Sauce Light Italics</vt:lpstr>
      <vt:lpstr>Arimo</vt:lpstr>
      <vt:lpstr>Open Sauce Light Bold Italics</vt:lpstr>
      <vt:lpstr>Calibri</vt:lpstr>
      <vt:lpstr>Open Sauce SemiBold Bold</vt:lpstr>
      <vt:lpstr>Open Sauce SemiBold Bold Italics</vt:lpstr>
      <vt:lpstr>Arimo Bold Italics</vt:lpstr>
      <vt:lpstr>Arimo Italics</vt:lpstr>
      <vt:lpstr>Arial</vt:lpstr>
      <vt:lpstr>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technologijos.</dc:title>
  <cp:lastModifiedBy>Vaida</cp:lastModifiedBy>
  <cp:revision>3</cp:revision>
  <dcterms:created xsi:type="dcterms:W3CDTF">2006-08-16T00:00:00Z</dcterms:created>
  <dcterms:modified xsi:type="dcterms:W3CDTF">2022-10-10T13:15:21Z</dcterms:modified>
  <dc:identifier>DAFNtpKu9lQ</dc:identifier>
</cp:coreProperties>
</file>